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7" r:id="rId8"/>
    <p:sldId id="262" r:id="rId9"/>
    <p:sldId id="268" r:id="rId10"/>
    <p:sldId id="265" r:id="rId11"/>
    <p:sldId id="266" r:id="rId12"/>
    <p:sldId id="263" r:id="rId13"/>
    <p:sldId id="264" r:id="rId14"/>
    <p:sldId id="269" r:id="rId15"/>
  </p:sldIdLst>
  <p:sldSz cx="18288000" cy="10287000"/>
  <p:notesSz cx="6858000" cy="9144000"/>
  <p:embeddedFontLst>
    <p:embeddedFont>
      <p:font typeface="Canva Sans Bold" panose="020B0604020202020204" charset="0"/>
      <p:regular r:id="rId16"/>
    </p:embeddedFont>
    <p:embeddedFont>
      <p:font typeface="Poppins" panose="00000500000000000000" pitchFamily="2" charset="0"/>
      <p:regular r:id="rId17"/>
      <p:bold r:id="rId18"/>
      <p:italic r:id="rId19"/>
      <p:boldItalic r:id="rId20"/>
    </p:embeddedFont>
    <p:embeddedFont>
      <p:font typeface="Poppins Bold" panose="00000800000000000000" charset="0"/>
      <p:regular r:id="rId21"/>
    </p:embeddedFont>
    <p:embeddedFont>
      <p:font typeface="Poppins Light" panose="00000400000000000000" pitchFamily="2" charset="0"/>
      <p:regular r:id="rId22"/>
      <p:italic r:id="rId23"/>
    </p:embeddedFont>
    <p:embeddedFont>
      <p:font typeface="Poppins Medium" panose="00000600000000000000" pitchFamily="2" charset="0"/>
      <p:regular r:id="rId24"/>
      <p:italic r:id="rId25"/>
    </p:embeddedFont>
    <p:embeddedFont>
      <p:font typeface="Poppins Semi-Bold" panose="020B0604020202020204" charset="0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32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1" d="100"/>
          <a:sy n="51" d="100"/>
        </p:scale>
        <p:origin x="826" y="2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8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2507166" y="1854869"/>
            <a:ext cx="7315200" cy="1188720"/>
          </a:xfrm>
          <a:custGeom>
            <a:avLst/>
            <a:gdLst/>
            <a:ahLst/>
            <a:cxnLst/>
            <a:rect l="l" t="t" r="r" b="b"/>
            <a:pathLst>
              <a:path w="7315200" h="1188720">
                <a:moveTo>
                  <a:pt x="0" y="0"/>
                </a:moveTo>
                <a:lnTo>
                  <a:pt x="7315200" y="0"/>
                </a:lnTo>
                <a:lnTo>
                  <a:pt x="7315200" y="1188720"/>
                </a:lnTo>
                <a:lnTo>
                  <a:pt x="0" y="118872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-1033332" y="6815882"/>
            <a:ext cx="4333321" cy="2442418"/>
          </a:xfrm>
          <a:custGeom>
            <a:avLst/>
            <a:gdLst/>
            <a:ahLst/>
            <a:cxnLst/>
            <a:rect l="l" t="t" r="r" b="b"/>
            <a:pathLst>
              <a:path w="4333321" h="2442418">
                <a:moveTo>
                  <a:pt x="0" y="0"/>
                </a:moveTo>
                <a:lnTo>
                  <a:pt x="4333321" y="0"/>
                </a:lnTo>
                <a:lnTo>
                  <a:pt x="4333321" y="2442418"/>
                </a:lnTo>
                <a:lnTo>
                  <a:pt x="0" y="244241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1028700" y="4346666"/>
            <a:ext cx="16230600" cy="24067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112"/>
              </a:lnSpc>
            </a:pPr>
            <a:r>
              <a:rPr lang="en-US" sz="8136" b="1">
                <a:solidFill>
                  <a:srgbClr val="E4A740"/>
                </a:solidFill>
                <a:latin typeface="Poppins Bold"/>
                <a:ea typeface="Poppins Bold"/>
                <a:cs typeface="Poppins Bold"/>
                <a:sym typeface="Poppins Bold"/>
              </a:rPr>
              <a:t>Restaurant Management System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5F5F9BA-3397-CBCA-32A4-E6D9C4B9EE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90518C3B-D17B-8D74-A3E4-356CE224D76D}"/>
              </a:ext>
            </a:extLst>
          </p:cNvPr>
          <p:cNvSpPr/>
          <p:nvPr/>
        </p:nvSpPr>
        <p:spPr>
          <a:xfrm>
            <a:off x="15759550" y="231970"/>
            <a:ext cx="1788577" cy="1593460"/>
          </a:xfrm>
          <a:custGeom>
            <a:avLst/>
            <a:gdLst/>
            <a:ahLst/>
            <a:cxnLst/>
            <a:rect l="l" t="t" r="r" b="b"/>
            <a:pathLst>
              <a:path w="1788577" h="1593460">
                <a:moveTo>
                  <a:pt x="0" y="0"/>
                </a:moveTo>
                <a:lnTo>
                  <a:pt x="1788577" y="0"/>
                </a:lnTo>
                <a:lnTo>
                  <a:pt x="1788577" y="1593460"/>
                </a:lnTo>
                <a:lnTo>
                  <a:pt x="0" y="15934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3733EA89-B997-A772-A292-13C013839BF8}"/>
              </a:ext>
            </a:extLst>
          </p:cNvPr>
          <p:cNvSpPr/>
          <p:nvPr/>
        </p:nvSpPr>
        <p:spPr>
          <a:xfrm>
            <a:off x="1315703" y="1611158"/>
            <a:ext cx="3986448" cy="214272"/>
          </a:xfrm>
          <a:custGeom>
            <a:avLst/>
            <a:gdLst/>
            <a:ahLst/>
            <a:cxnLst/>
            <a:rect l="l" t="t" r="r" b="b"/>
            <a:pathLst>
              <a:path w="3986448" h="214272">
                <a:moveTo>
                  <a:pt x="0" y="0"/>
                </a:moveTo>
                <a:lnTo>
                  <a:pt x="3986448" y="0"/>
                </a:lnTo>
                <a:lnTo>
                  <a:pt x="3986448" y="214272"/>
                </a:lnTo>
                <a:lnTo>
                  <a:pt x="0" y="2142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41CB72EB-747E-6782-7535-048D3ED0BC77}"/>
              </a:ext>
            </a:extLst>
          </p:cNvPr>
          <p:cNvSpPr txBox="1"/>
          <p:nvPr/>
        </p:nvSpPr>
        <p:spPr>
          <a:xfrm>
            <a:off x="1315703" y="555354"/>
            <a:ext cx="12914103" cy="8594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09"/>
              </a:lnSpc>
            </a:pPr>
            <a:r>
              <a:rPr lang="en-US" sz="5990" b="1" dirty="0">
                <a:solidFill>
                  <a:srgbClr val="E4A74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Documentation (Home View)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3737FDE-5C0F-3C1B-D16D-88B7F4C30283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r="770"/>
          <a:stretch/>
        </p:blipFill>
        <p:spPr>
          <a:xfrm>
            <a:off x="762000" y="2523099"/>
            <a:ext cx="16786127" cy="7744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8641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0658866-2683-8A2F-F2A6-2ECD64E706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054D55C0-E38A-C0B9-5CA8-073A9A12F7BF}"/>
              </a:ext>
            </a:extLst>
          </p:cNvPr>
          <p:cNvSpPr/>
          <p:nvPr/>
        </p:nvSpPr>
        <p:spPr>
          <a:xfrm>
            <a:off x="15759550" y="231970"/>
            <a:ext cx="1788577" cy="1593460"/>
          </a:xfrm>
          <a:custGeom>
            <a:avLst/>
            <a:gdLst/>
            <a:ahLst/>
            <a:cxnLst/>
            <a:rect l="l" t="t" r="r" b="b"/>
            <a:pathLst>
              <a:path w="1788577" h="1593460">
                <a:moveTo>
                  <a:pt x="0" y="0"/>
                </a:moveTo>
                <a:lnTo>
                  <a:pt x="1788577" y="0"/>
                </a:lnTo>
                <a:lnTo>
                  <a:pt x="1788577" y="1593460"/>
                </a:lnTo>
                <a:lnTo>
                  <a:pt x="0" y="15934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16708DF2-CBF2-5B7C-2213-8D98708009DC}"/>
              </a:ext>
            </a:extLst>
          </p:cNvPr>
          <p:cNvSpPr/>
          <p:nvPr/>
        </p:nvSpPr>
        <p:spPr>
          <a:xfrm>
            <a:off x="1315703" y="1611158"/>
            <a:ext cx="3986448" cy="214272"/>
          </a:xfrm>
          <a:custGeom>
            <a:avLst/>
            <a:gdLst/>
            <a:ahLst/>
            <a:cxnLst/>
            <a:rect l="l" t="t" r="r" b="b"/>
            <a:pathLst>
              <a:path w="3986448" h="214272">
                <a:moveTo>
                  <a:pt x="0" y="0"/>
                </a:moveTo>
                <a:lnTo>
                  <a:pt x="3986448" y="0"/>
                </a:lnTo>
                <a:lnTo>
                  <a:pt x="3986448" y="214272"/>
                </a:lnTo>
                <a:lnTo>
                  <a:pt x="0" y="2142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7419B2DE-2431-3D3A-4500-B39E5EB94A2B}"/>
              </a:ext>
            </a:extLst>
          </p:cNvPr>
          <p:cNvSpPr/>
          <p:nvPr/>
        </p:nvSpPr>
        <p:spPr>
          <a:xfrm>
            <a:off x="1028700" y="1949255"/>
            <a:ext cx="16230600" cy="8337745"/>
          </a:xfrm>
          <a:custGeom>
            <a:avLst/>
            <a:gdLst/>
            <a:ahLst/>
            <a:cxnLst/>
            <a:rect l="l" t="t" r="r" b="b"/>
            <a:pathLst>
              <a:path w="16230600" h="8337745">
                <a:moveTo>
                  <a:pt x="0" y="0"/>
                </a:moveTo>
                <a:lnTo>
                  <a:pt x="16230600" y="0"/>
                </a:lnTo>
                <a:lnTo>
                  <a:pt x="16230600" y="8337745"/>
                </a:lnTo>
                <a:lnTo>
                  <a:pt x="0" y="833774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r="-1976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B448E503-3DE2-4272-3402-5D4460FFB800}"/>
              </a:ext>
            </a:extLst>
          </p:cNvPr>
          <p:cNvSpPr txBox="1"/>
          <p:nvPr/>
        </p:nvSpPr>
        <p:spPr>
          <a:xfrm>
            <a:off x="1315703" y="555354"/>
            <a:ext cx="12914103" cy="927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09"/>
              </a:lnSpc>
            </a:pPr>
            <a:r>
              <a:rPr lang="en-US" sz="5990" b="1">
                <a:solidFill>
                  <a:srgbClr val="E4A74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Documentation (Cashier View)</a:t>
            </a:r>
          </a:p>
        </p:txBody>
      </p:sp>
    </p:spTree>
    <p:extLst>
      <p:ext uri="{BB962C8B-B14F-4D97-AF65-F5344CB8AC3E}">
        <p14:creationId xmlns:p14="http://schemas.microsoft.com/office/powerpoint/2010/main" val="10491000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759550" y="231970"/>
            <a:ext cx="1788577" cy="1593460"/>
          </a:xfrm>
          <a:custGeom>
            <a:avLst/>
            <a:gdLst/>
            <a:ahLst/>
            <a:cxnLst/>
            <a:rect l="l" t="t" r="r" b="b"/>
            <a:pathLst>
              <a:path w="1788577" h="1593460">
                <a:moveTo>
                  <a:pt x="0" y="0"/>
                </a:moveTo>
                <a:lnTo>
                  <a:pt x="1788577" y="0"/>
                </a:lnTo>
                <a:lnTo>
                  <a:pt x="1788577" y="1593460"/>
                </a:lnTo>
                <a:lnTo>
                  <a:pt x="0" y="15934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315703" y="1611158"/>
            <a:ext cx="3986448" cy="214272"/>
          </a:xfrm>
          <a:custGeom>
            <a:avLst/>
            <a:gdLst/>
            <a:ahLst/>
            <a:cxnLst/>
            <a:rect l="l" t="t" r="r" b="b"/>
            <a:pathLst>
              <a:path w="3986448" h="214272">
                <a:moveTo>
                  <a:pt x="0" y="0"/>
                </a:moveTo>
                <a:lnTo>
                  <a:pt x="3986448" y="0"/>
                </a:lnTo>
                <a:lnTo>
                  <a:pt x="3986448" y="214272"/>
                </a:lnTo>
                <a:lnTo>
                  <a:pt x="0" y="2142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315703" y="2042652"/>
            <a:ext cx="15943597" cy="8244348"/>
          </a:xfrm>
          <a:custGeom>
            <a:avLst/>
            <a:gdLst/>
            <a:ahLst/>
            <a:cxnLst/>
            <a:rect l="l" t="t" r="r" b="b"/>
            <a:pathLst>
              <a:path w="15943597" h="8244348">
                <a:moveTo>
                  <a:pt x="0" y="0"/>
                </a:moveTo>
                <a:lnTo>
                  <a:pt x="15943597" y="0"/>
                </a:lnTo>
                <a:lnTo>
                  <a:pt x="15943597" y="8244348"/>
                </a:lnTo>
                <a:lnTo>
                  <a:pt x="0" y="824434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349" r="-181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1315703" y="555354"/>
            <a:ext cx="12914103" cy="927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09"/>
              </a:lnSpc>
            </a:pPr>
            <a:r>
              <a:rPr lang="en-US" sz="5990" b="1">
                <a:solidFill>
                  <a:srgbClr val="E4A74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Documentation (Kitchen View)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759550" y="231970"/>
            <a:ext cx="1788577" cy="1593460"/>
          </a:xfrm>
          <a:custGeom>
            <a:avLst/>
            <a:gdLst/>
            <a:ahLst/>
            <a:cxnLst/>
            <a:rect l="l" t="t" r="r" b="b"/>
            <a:pathLst>
              <a:path w="1788577" h="1593460">
                <a:moveTo>
                  <a:pt x="0" y="0"/>
                </a:moveTo>
                <a:lnTo>
                  <a:pt x="1788577" y="0"/>
                </a:lnTo>
                <a:lnTo>
                  <a:pt x="1788577" y="1593460"/>
                </a:lnTo>
                <a:lnTo>
                  <a:pt x="0" y="15934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315703" y="1611158"/>
            <a:ext cx="3986448" cy="214272"/>
          </a:xfrm>
          <a:custGeom>
            <a:avLst/>
            <a:gdLst/>
            <a:ahLst/>
            <a:cxnLst/>
            <a:rect l="l" t="t" r="r" b="b"/>
            <a:pathLst>
              <a:path w="3986448" h="214272">
                <a:moveTo>
                  <a:pt x="0" y="0"/>
                </a:moveTo>
                <a:lnTo>
                  <a:pt x="3986448" y="0"/>
                </a:lnTo>
                <a:lnTo>
                  <a:pt x="3986448" y="214272"/>
                </a:lnTo>
                <a:lnTo>
                  <a:pt x="0" y="2142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1315703" y="555354"/>
            <a:ext cx="4251366" cy="927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09"/>
              </a:lnSpc>
            </a:pPr>
            <a:r>
              <a:rPr lang="en-US" sz="5990" b="1">
                <a:solidFill>
                  <a:srgbClr val="E4A74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Innovation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2153524" y="2226903"/>
            <a:ext cx="4857750" cy="320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E4A740"/>
                </a:solidFill>
                <a:latin typeface="Poppins Bold"/>
                <a:ea typeface="Poppins Bold"/>
                <a:cs typeface="Poppins Bold"/>
                <a:sym typeface="Poppins Bold"/>
              </a:rPr>
              <a:t>Seamless Payment Integration:</a:t>
            </a:r>
            <a:r>
              <a:rPr lang="en-US" sz="30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Integration with popular payment systems (e.g., Stripe, PayPal) for secure online payments and invoicing.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01428" y="2226903"/>
            <a:ext cx="5063497" cy="320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E4A740"/>
                </a:solidFill>
                <a:latin typeface="Poppins Bold"/>
                <a:ea typeface="Poppins Bold"/>
                <a:cs typeface="Poppins Bold"/>
                <a:sym typeface="Poppins Bold"/>
              </a:rPr>
              <a:t>Real-time Data Handling:</a:t>
            </a:r>
            <a:r>
              <a:rPr lang="en-US" sz="30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Orders, inventory, and reservations are updated in real-time across the system, ensuring all users see current information.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949741" y="2226903"/>
            <a:ext cx="4602079" cy="320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E4A740"/>
                </a:solidFill>
                <a:latin typeface="Poppins Bold"/>
                <a:ea typeface="Poppins Bold"/>
                <a:cs typeface="Poppins Bold"/>
                <a:sym typeface="Poppins Bold"/>
              </a:rPr>
              <a:t>Advanced Analytics:</a:t>
            </a:r>
            <a:r>
              <a:rPr lang="en-US" sz="30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Backend support for generating reports on customer orders, inventory levels, and sales trends.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01428" y="6048375"/>
            <a:ext cx="4935410" cy="2676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E4A740"/>
                </a:solidFill>
                <a:latin typeface="Poppins Bold"/>
                <a:ea typeface="Poppins Bold"/>
                <a:cs typeface="Poppins Bold"/>
                <a:sym typeface="Poppins Bold"/>
              </a:rPr>
              <a:t>Mobile Compatibility:</a:t>
            </a:r>
            <a:r>
              <a:rPr lang="en-US" sz="30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The system is designed to be mobile-friendly, offering the possibility to extend it for mobile apps.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949741" y="6048375"/>
            <a:ext cx="5718008" cy="320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E4A740"/>
                </a:solidFill>
                <a:latin typeface="Poppins Bold"/>
                <a:ea typeface="Poppins Bold"/>
                <a:cs typeface="Poppins Bold"/>
                <a:sym typeface="Poppins Bold"/>
              </a:rPr>
              <a:t>AI-based Ordering Predictions (Future):</a:t>
            </a:r>
            <a:r>
              <a:rPr lang="en-US" sz="30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Predict popular menu items based on customer preferences and historical data, helping optimize inventory.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153524" y="6048375"/>
            <a:ext cx="5733047" cy="320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E4A740"/>
                </a:solidFill>
                <a:latin typeface="Poppins Bold"/>
                <a:ea typeface="Poppins Bold"/>
                <a:cs typeface="Poppins Bold"/>
                <a:sym typeface="Poppins Bold"/>
              </a:rPr>
              <a:t>Scalable Architecture: </a:t>
            </a:r>
            <a:r>
              <a:rPr lang="en-US" sz="30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The system is designed to handle peak traffic times and support future growth (more restaurants, online delivery integration).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9F94A2-F197-AB9F-AACB-035ED422AB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023C09BB-4B2F-6277-6B34-00010519196B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algn="r" rtl="1"/>
            <a:endParaRPr lang="en-US" dirty="0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19AC0FBB-321F-E734-1733-6C40CBA596EF}"/>
              </a:ext>
            </a:extLst>
          </p:cNvPr>
          <p:cNvSpPr/>
          <p:nvPr/>
        </p:nvSpPr>
        <p:spPr>
          <a:xfrm>
            <a:off x="-1033332" y="6815882"/>
            <a:ext cx="4333321" cy="2442418"/>
          </a:xfrm>
          <a:custGeom>
            <a:avLst/>
            <a:gdLst/>
            <a:ahLst/>
            <a:cxnLst/>
            <a:rect l="l" t="t" r="r" b="b"/>
            <a:pathLst>
              <a:path w="4333321" h="2442418">
                <a:moveTo>
                  <a:pt x="0" y="0"/>
                </a:moveTo>
                <a:lnTo>
                  <a:pt x="4333321" y="0"/>
                </a:lnTo>
                <a:lnTo>
                  <a:pt x="4333321" y="2442418"/>
                </a:lnTo>
                <a:lnTo>
                  <a:pt x="0" y="244241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730E3DE6-3B88-FAA6-5E93-4A556C13EB18}"/>
              </a:ext>
            </a:extLst>
          </p:cNvPr>
          <p:cNvSpPr txBox="1"/>
          <p:nvPr/>
        </p:nvSpPr>
        <p:spPr>
          <a:xfrm>
            <a:off x="1028700" y="3976129"/>
            <a:ext cx="16230600" cy="11673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112"/>
              </a:lnSpc>
            </a:pPr>
            <a:r>
              <a:rPr lang="en-US" sz="8136" b="1" dirty="0">
                <a:solidFill>
                  <a:srgbClr val="E4A740"/>
                </a:solidFill>
                <a:latin typeface="Poppins Bold"/>
                <a:ea typeface="Poppins Bold"/>
                <a:cs typeface="Poppins Bold"/>
                <a:sym typeface="Poppins Bold"/>
              </a:rPr>
              <a:t>Thanks</a:t>
            </a:r>
          </a:p>
        </p:txBody>
      </p:sp>
      <p:sp>
        <p:nvSpPr>
          <p:cNvPr id="7" name="TextBox 5">
            <a:extLst>
              <a:ext uri="{FF2B5EF4-FFF2-40B4-BE49-F238E27FC236}">
                <a16:creationId xmlns:a16="http://schemas.microsoft.com/office/drawing/2014/main" id="{BE94CC61-CCDA-644F-9538-A2C681403DA7}"/>
              </a:ext>
            </a:extLst>
          </p:cNvPr>
          <p:cNvSpPr txBox="1"/>
          <p:nvPr/>
        </p:nvSpPr>
        <p:spPr>
          <a:xfrm>
            <a:off x="8991600" y="7304048"/>
            <a:ext cx="8991600" cy="33101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ct val="150000"/>
              </a:lnSpc>
              <a:spcBef>
                <a:spcPts val="100"/>
              </a:spcBef>
            </a:pPr>
            <a:r>
              <a:rPr lang="en-US" sz="2400" b="1" dirty="0">
                <a:solidFill>
                  <a:srgbClr val="E4A740"/>
                </a:solidFill>
                <a:latin typeface="Poppins Bold"/>
                <a:ea typeface="Poppins Bold"/>
                <a:cs typeface="Poppins Bold"/>
                <a:sym typeface="Poppins Bold"/>
              </a:rPr>
              <a:t> prepared by: Adham Elhwary</a:t>
            </a:r>
          </a:p>
          <a:p>
            <a:pPr algn="r">
              <a:lnSpc>
                <a:spcPct val="150000"/>
              </a:lnSpc>
              <a:spcBef>
                <a:spcPts val="100"/>
              </a:spcBef>
            </a:pPr>
            <a:r>
              <a:rPr lang="en-US" sz="2400" b="1" dirty="0">
                <a:solidFill>
                  <a:srgbClr val="E4A740"/>
                </a:solidFill>
                <a:latin typeface="Poppins Bold"/>
                <a:ea typeface="Poppins Bold"/>
                <a:cs typeface="Poppins Bold"/>
                <a:sym typeface="Poppins Bold"/>
              </a:rPr>
              <a:t>Ahmed Yousef</a:t>
            </a:r>
          </a:p>
          <a:p>
            <a:pPr algn="r">
              <a:lnSpc>
                <a:spcPct val="150000"/>
              </a:lnSpc>
              <a:spcBef>
                <a:spcPts val="100"/>
              </a:spcBef>
            </a:pPr>
            <a:r>
              <a:rPr lang="en-US" sz="2400" b="1" dirty="0">
                <a:solidFill>
                  <a:srgbClr val="E4A740"/>
                </a:solidFill>
                <a:latin typeface="Poppins Bold"/>
                <a:ea typeface="Poppins Bold"/>
                <a:cs typeface="Poppins Bold"/>
                <a:sym typeface="Poppins Bold"/>
              </a:rPr>
              <a:t>Muhammad Fouad</a:t>
            </a:r>
            <a:br>
              <a:rPr lang="en-US" sz="2400" b="1" dirty="0">
                <a:solidFill>
                  <a:srgbClr val="E4A740"/>
                </a:solidFill>
                <a:latin typeface="Poppins Bold"/>
                <a:ea typeface="Poppins Bold"/>
                <a:cs typeface="Poppins Bold"/>
                <a:sym typeface="Poppins Bold"/>
              </a:rPr>
            </a:br>
            <a:r>
              <a:rPr lang="en-US" sz="2400" b="1" dirty="0">
                <a:solidFill>
                  <a:srgbClr val="E4A740"/>
                </a:solidFill>
                <a:latin typeface="Poppins Bold"/>
                <a:ea typeface="Poppins Bold"/>
                <a:cs typeface="Poppins Bold"/>
                <a:sym typeface="Poppins Bold"/>
              </a:rPr>
              <a:t> Yousef Hosny </a:t>
            </a:r>
            <a:br>
              <a:rPr lang="en-US" sz="2400" b="1" dirty="0">
                <a:solidFill>
                  <a:srgbClr val="E4A740"/>
                </a:solidFill>
                <a:latin typeface="Poppins Bold"/>
                <a:ea typeface="Poppins Bold"/>
                <a:cs typeface="Poppins Bold"/>
                <a:sym typeface="Poppins Bold"/>
              </a:rPr>
            </a:br>
            <a:r>
              <a:rPr lang="en-US" sz="2400" b="1" dirty="0">
                <a:solidFill>
                  <a:srgbClr val="E4A740"/>
                </a:solidFill>
                <a:latin typeface="Poppins Bold"/>
                <a:ea typeface="Poppins Bold"/>
                <a:cs typeface="Poppins Bold"/>
                <a:sym typeface="Poppins Bold"/>
              </a:rPr>
              <a:t>Dolagy George</a:t>
            </a:r>
          </a:p>
          <a:p>
            <a:pPr algn="r">
              <a:lnSpc>
                <a:spcPct val="150000"/>
              </a:lnSpc>
              <a:spcBef>
                <a:spcPts val="100"/>
              </a:spcBef>
            </a:pPr>
            <a:endParaRPr lang="en-US" sz="2400" b="1" dirty="0">
              <a:solidFill>
                <a:srgbClr val="E4A740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</p:spTree>
    <p:extLst>
      <p:ext uri="{BB962C8B-B14F-4D97-AF65-F5344CB8AC3E}">
        <p14:creationId xmlns:p14="http://schemas.microsoft.com/office/powerpoint/2010/main" val="27571183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789629" y="840691"/>
            <a:ext cx="1788577" cy="1593460"/>
          </a:xfrm>
          <a:custGeom>
            <a:avLst/>
            <a:gdLst/>
            <a:ahLst/>
            <a:cxnLst/>
            <a:rect l="l" t="t" r="r" b="b"/>
            <a:pathLst>
              <a:path w="1788577" h="1593460">
                <a:moveTo>
                  <a:pt x="0" y="0"/>
                </a:moveTo>
                <a:lnTo>
                  <a:pt x="1788577" y="0"/>
                </a:lnTo>
                <a:lnTo>
                  <a:pt x="1788577" y="1593460"/>
                </a:lnTo>
                <a:lnTo>
                  <a:pt x="0" y="15934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345782" y="4878864"/>
            <a:ext cx="4923464" cy="264636"/>
          </a:xfrm>
          <a:custGeom>
            <a:avLst/>
            <a:gdLst/>
            <a:ahLst/>
            <a:cxnLst/>
            <a:rect l="l" t="t" r="r" b="b"/>
            <a:pathLst>
              <a:path w="4923464" h="264636">
                <a:moveTo>
                  <a:pt x="0" y="0"/>
                </a:moveTo>
                <a:lnTo>
                  <a:pt x="4923463" y="0"/>
                </a:lnTo>
                <a:lnTo>
                  <a:pt x="4923463" y="264636"/>
                </a:lnTo>
                <a:lnTo>
                  <a:pt x="0" y="2646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1345782" y="6375862"/>
            <a:ext cx="3288260" cy="8358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30"/>
              </a:lnSpc>
            </a:pPr>
            <a:r>
              <a:rPr lang="en-US" sz="1593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ustomers can place orders, track their status, and process payments.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5552966" y="6375862"/>
            <a:ext cx="3288260" cy="8358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30"/>
              </a:lnSpc>
            </a:pPr>
            <a:r>
              <a:rPr lang="en-US" sz="1593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Enables customers to reserve tables, and administrators to manage bookings.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755625" y="6375862"/>
            <a:ext cx="3288260" cy="8358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30"/>
              </a:lnSpc>
            </a:pPr>
            <a:r>
              <a:rPr lang="en-US" sz="1593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Automatically update inventory with orders, track stock, and alert when items run low.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971040" y="6375862"/>
            <a:ext cx="3288260" cy="5596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30"/>
              </a:lnSpc>
            </a:pPr>
            <a:r>
              <a:rPr lang="en-US" sz="1593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Manage employee shifts, roles, and performance.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45782" y="5830536"/>
            <a:ext cx="2952768" cy="4355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82"/>
              </a:lnSpc>
              <a:spcBef>
                <a:spcPct val="0"/>
              </a:spcBef>
            </a:pPr>
            <a:r>
              <a:rPr lang="en-US" sz="2200" b="1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Order Management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552966" y="5830536"/>
            <a:ext cx="3794978" cy="4355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82"/>
              </a:lnSpc>
              <a:spcBef>
                <a:spcPct val="0"/>
              </a:spcBef>
            </a:pPr>
            <a:r>
              <a:rPr lang="en-US" sz="2200" b="1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Reservation Management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763856" y="5805901"/>
            <a:ext cx="3580458" cy="4355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82"/>
              </a:lnSpc>
              <a:spcBef>
                <a:spcPct val="0"/>
              </a:spcBef>
            </a:pPr>
            <a:r>
              <a:rPr lang="en-US" sz="2200" b="1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Inventory Management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3971040" y="5805901"/>
            <a:ext cx="3607166" cy="4355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82"/>
              </a:lnSpc>
              <a:spcBef>
                <a:spcPct val="0"/>
              </a:spcBef>
            </a:pPr>
            <a:r>
              <a:rPr lang="en-US" sz="2200" b="1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Employee Management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345782" y="1196234"/>
            <a:ext cx="12387721" cy="927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09"/>
              </a:lnSpc>
            </a:pPr>
            <a:r>
              <a:rPr lang="en-US" sz="5990" b="1">
                <a:solidFill>
                  <a:srgbClr val="E4A74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Project Idea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13052116" y="505197"/>
            <a:ext cx="10142935" cy="1164383"/>
            <a:chOff x="0" y="0"/>
            <a:chExt cx="13523913" cy="1552511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3523914" cy="1552511"/>
            </a:xfrm>
            <a:custGeom>
              <a:avLst/>
              <a:gdLst/>
              <a:ahLst/>
              <a:cxnLst/>
              <a:rect l="l" t="t" r="r" b="b"/>
              <a:pathLst>
                <a:path w="13523914" h="1552511">
                  <a:moveTo>
                    <a:pt x="0" y="0"/>
                  </a:moveTo>
                  <a:lnTo>
                    <a:pt x="13523914" y="0"/>
                  </a:lnTo>
                  <a:lnTo>
                    <a:pt x="13523914" y="1552511"/>
                  </a:lnTo>
                  <a:lnTo>
                    <a:pt x="0" y="155251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9525"/>
              <a:ext cx="13523913" cy="1562036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4062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1345782" y="8238737"/>
            <a:ext cx="3288260" cy="8358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30"/>
              </a:lnSpc>
            </a:pPr>
            <a:r>
              <a:rPr lang="en-US" sz="1593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Process customer payments securely, generate invoices, and track transactions.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5552966" y="8238737"/>
            <a:ext cx="3288260" cy="13882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30"/>
              </a:lnSpc>
            </a:pPr>
            <a:r>
              <a:rPr lang="en-US" sz="1593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Responsive user interface to ensure an optimal user experience on both desktop and mobile devices.</a:t>
            </a:r>
          </a:p>
          <a:p>
            <a:pPr algn="l">
              <a:lnSpc>
                <a:spcPts val="2230"/>
              </a:lnSpc>
            </a:pPr>
            <a:endParaRPr lang="en-US" sz="1593">
              <a:solidFill>
                <a:srgbClr val="FFFFFF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345782" y="7693411"/>
            <a:ext cx="2952768" cy="4355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82"/>
              </a:lnSpc>
              <a:spcBef>
                <a:spcPct val="0"/>
              </a:spcBef>
            </a:pPr>
            <a:r>
              <a:rPr lang="en-US" sz="2200" b="1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Billing &amp; Payments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5552966" y="7693411"/>
            <a:ext cx="2952768" cy="4355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82"/>
              </a:lnSpc>
              <a:spcBef>
                <a:spcPct val="0"/>
              </a:spcBef>
            </a:pPr>
            <a:r>
              <a:rPr lang="en-US" sz="2200" b="1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Frontend Interface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345782" y="2367476"/>
            <a:ext cx="12387721" cy="7564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30"/>
              </a:lnSpc>
              <a:spcBef>
                <a:spcPct val="0"/>
              </a:spcBef>
            </a:pPr>
            <a:r>
              <a:rPr lang="en-US" sz="2093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A full-stack solution built using .NET MVC, Entity Framework (EF), and a SQL Server database to manage restaurant operations.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345782" y="3833309"/>
            <a:ext cx="4923464" cy="795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80"/>
              </a:lnSpc>
            </a:pPr>
            <a:r>
              <a:rPr lang="en-US" sz="4700" b="1">
                <a:solidFill>
                  <a:srgbClr val="E4A74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Key Features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>
            <a:off x="-1609634" y="4835084"/>
            <a:ext cx="6318898" cy="1026821"/>
          </a:xfrm>
          <a:custGeom>
            <a:avLst/>
            <a:gdLst/>
            <a:ahLst/>
            <a:cxnLst/>
            <a:rect l="l" t="t" r="r" b="b"/>
            <a:pathLst>
              <a:path w="6318898" h="1026821">
                <a:moveTo>
                  <a:pt x="0" y="0"/>
                </a:moveTo>
                <a:lnTo>
                  <a:pt x="6318898" y="0"/>
                </a:lnTo>
                <a:lnTo>
                  <a:pt x="6318898" y="1026821"/>
                </a:lnTo>
                <a:lnTo>
                  <a:pt x="0" y="10268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5640423" y="5297870"/>
            <a:ext cx="5150302" cy="10518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45"/>
              </a:lnSpc>
            </a:pPr>
            <a:r>
              <a:rPr lang="en-US" sz="1835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Create both backend and frontend functionalities using .NET MVC and Entity Framework.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2240033" y="8043110"/>
            <a:ext cx="4570205" cy="6994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45"/>
              </a:lnSpc>
            </a:pPr>
            <a:r>
              <a:rPr lang="en-US" sz="1835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Provide a responsive, intuitive UI for customers, staff, and admins.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2240033" y="5272294"/>
            <a:ext cx="4977613" cy="10518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45"/>
              </a:lnSpc>
            </a:pPr>
            <a:r>
              <a:rPr lang="en-US" sz="1835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Ensure that restaurant data (orders, inventory, reservations) is updated in real time.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5640423" y="8043110"/>
            <a:ext cx="5270937" cy="10518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45"/>
              </a:lnSpc>
            </a:pPr>
            <a:r>
              <a:rPr lang="en-US" sz="1835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Build a modular system based on MVC architecture, ensuring easy future enhancements and scalability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640423" y="4376444"/>
            <a:ext cx="6194833" cy="5990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79"/>
              </a:lnSpc>
              <a:spcBef>
                <a:spcPct val="0"/>
              </a:spcBef>
            </a:pPr>
            <a:r>
              <a:rPr lang="en-US" sz="2997">
                <a:solidFill>
                  <a:srgbClr val="E4A740"/>
                </a:solidFill>
                <a:latin typeface="Poppins"/>
                <a:ea typeface="Poppins"/>
                <a:cs typeface="Poppins"/>
                <a:sym typeface="Poppins"/>
              </a:rPr>
              <a:t>Develop a Full-Stack Application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2240033" y="7188064"/>
            <a:ext cx="4402163" cy="5990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79"/>
              </a:lnSpc>
              <a:spcBef>
                <a:spcPct val="0"/>
              </a:spcBef>
            </a:pPr>
            <a:r>
              <a:rPr lang="en-US" sz="2997">
                <a:solidFill>
                  <a:srgbClr val="E4A740"/>
                </a:solidFill>
                <a:latin typeface="Poppins"/>
                <a:ea typeface="Poppins"/>
                <a:cs typeface="Poppins"/>
                <a:sym typeface="Poppins"/>
              </a:rPr>
              <a:t>User-friendly Frontend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240033" y="4376444"/>
            <a:ext cx="5755716" cy="5990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79"/>
              </a:lnSpc>
              <a:spcBef>
                <a:spcPct val="0"/>
              </a:spcBef>
            </a:pPr>
            <a:r>
              <a:rPr lang="en-US" sz="2997">
                <a:solidFill>
                  <a:srgbClr val="E4A740"/>
                </a:solidFill>
                <a:latin typeface="Poppins"/>
                <a:ea typeface="Poppins"/>
                <a:cs typeface="Poppins"/>
                <a:sym typeface="Poppins"/>
              </a:rPr>
              <a:t>Real-time Data Management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640423" y="7188064"/>
            <a:ext cx="5150302" cy="5990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79"/>
              </a:lnSpc>
              <a:spcBef>
                <a:spcPct val="0"/>
              </a:spcBef>
            </a:pPr>
            <a:r>
              <a:rPr lang="en-US" sz="2997">
                <a:solidFill>
                  <a:srgbClr val="E4A740"/>
                </a:solidFill>
                <a:latin typeface="Poppins"/>
                <a:ea typeface="Poppins"/>
                <a:cs typeface="Poppins"/>
                <a:sym typeface="Poppins"/>
              </a:rPr>
              <a:t>Maintainable and Scalable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345782" y="1538630"/>
            <a:ext cx="12145490" cy="927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09"/>
              </a:lnSpc>
            </a:pPr>
            <a:r>
              <a:rPr lang="en-US" sz="5990" b="1">
                <a:solidFill>
                  <a:srgbClr val="E4A74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Project Objectives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592759" y="1399617"/>
            <a:ext cx="3102481" cy="166758"/>
          </a:xfrm>
          <a:custGeom>
            <a:avLst/>
            <a:gdLst/>
            <a:ahLst/>
            <a:cxnLst/>
            <a:rect l="l" t="t" r="r" b="b"/>
            <a:pathLst>
              <a:path w="3102481" h="166758">
                <a:moveTo>
                  <a:pt x="0" y="0"/>
                </a:moveTo>
                <a:lnTo>
                  <a:pt x="3102482" y="0"/>
                </a:lnTo>
                <a:lnTo>
                  <a:pt x="3102482" y="166759"/>
                </a:lnTo>
                <a:lnTo>
                  <a:pt x="0" y="16675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0" y="1825430"/>
            <a:ext cx="18288000" cy="8430597"/>
          </a:xfrm>
          <a:custGeom>
            <a:avLst/>
            <a:gdLst/>
            <a:ahLst/>
            <a:cxnLst/>
            <a:rect l="l" t="t" r="r" b="b"/>
            <a:pathLst>
              <a:path w="18288000" h="8430597">
                <a:moveTo>
                  <a:pt x="0" y="0"/>
                </a:moveTo>
                <a:lnTo>
                  <a:pt x="18288000" y="0"/>
                </a:lnTo>
                <a:lnTo>
                  <a:pt x="18288000" y="8430597"/>
                </a:lnTo>
                <a:lnTo>
                  <a:pt x="0" y="843059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059" t="-10458" r="-1649" b="-14586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8379390" y="471974"/>
            <a:ext cx="1529221" cy="927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09"/>
              </a:lnSpc>
            </a:pPr>
            <a:r>
              <a:rPr lang="en-US" sz="5990" b="1">
                <a:solidFill>
                  <a:srgbClr val="E4A74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ERD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789629" y="840691"/>
            <a:ext cx="1788577" cy="1593460"/>
          </a:xfrm>
          <a:custGeom>
            <a:avLst/>
            <a:gdLst/>
            <a:ahLst/>
            <a:cxnLst/>
            <a:rect l="l" t="t" r="r" b="b"/>
            <a:pathLst>
              <a:path w="1788577" h="1593460">
                <a:moveTo>
                  <a:pt x="0" y="0"/>
                </a:moveTo>
                <a:lnTo>
                  <a:pt x="1788577" y="0"/>
                </a:lnTo>
                <a:lnTo>
                  <a:pt x="1788577" y="1593460"/>
                </a:lnTo>
                <a:lnTo>
                  <a:pt x="0" y="15934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345782" y="2219879"/>
            <a:ext cx="3986448" cy="214272"/>
          </a:xfrm>
          <a:custGeom>
            <a:avLst/>
            <a:gdLst/>
            <a:ahLst/>
            <a:cxnLst/>
            <a:rect l="l" t="t" r="r" b="b"/>
            <a:pathLst>
              <a:path w="3986448" h="214272">
                <a:moveTo>
                  <a:pt x="0" y="0"/>
                </a:moveTo>
                <a:lnTo>
                  <a:pt x="3986447" y="0"/>
                </a:lnTo>
                <a:lnTo>
                  <a:pt x="3986447" y="214272"/>
                </a:lnTo>
                <a:lnTo>
                  <a:pt x="0" y="2142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1345782" y="1164074"/>
            <a:ext cx="5499642" cy="927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09"/>
              </a:lnSpc>
            </a:pPr>
            <a:r>
              <a:rPr lang="en-US" sz="5990" b="1">
                <a:solidFill>
                  <a:srgbClr val="E4A74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Requirements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345782" y="3495675"/>
            <a:ext cx="5130998" cy="5343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E4A740"/>
                </a:solidFill>
                <a:latin typeface="Poppins Bold"/>
                <a:ea typeface="Poppins Bold"/>
                <a:cs typeface="Poppins Bold"/>
                <a:sym typeface="Poppins Bold"/>
              </a:rPr>
              <a:t>Functional Requirements: 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Login 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Register 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Forget password  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Take order delivery </a:t>
            </a:r>
          </a:p>
          <a:p>
            <a:pPr marL="647700" lvl="1" indent="-323850" algn="l">
              <a:lnSpc>
                <a:spcPts val="4200"/>
              </a:lnSpc>
              <a:spcBef>
                <a:spcPct val="0"/>
              </a:spcBef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View menu 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Know locations 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Know Discounts 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Give feedback 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Ask for information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227493" y="3495675"/>
            <a:ext cx="6665714" cy="2676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E4A740"/>
                </a:solidFill>
                <a:latin typeface="Poppins Bold"/>
                <a:ea typeface="Poppins Bold"/>
                <a:cs typeface="Poppins Bold"/>
                <a:sym typeface="Poppins Bold"/>
              </a:rPr>
              <a:t>Non-functional Requirements: 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Design a user-friendly website 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web open 24/7 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Protect the database (security) 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Make the web more efficient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789629" y="840691"/>
            <a:ext cx="1788577" cy="1593460"/>
          </a:xfrm>
          <a:custGeom>
            <a:avLst/>
            <a:gdLst/>
            <a:ahLst/>
            <a:cxnLst/>
            <a:rect l="l" t="t" r="r" b="b"/>
            <a:pathLst>
              <a:path w="1788577" h="1593460">
                <a:moveTo>
                  <a:pt x="0" y="0"/>
                </a:moveTo>
                <a:lnTo>
                  <a:pt x="1788577" y="0"/>
                </a:lnTo>
                <a:lnTo>
                  <a:pt x="1788577" y="1593460"/>
                </a:lnTo>
                <a:lnTo>
                  <a:pt x="0" y="15934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345782" y="2219879"/>
            <a:ext cx="3986448" cy="214272"/>
          </a:xfrm>
          <a:custGeom>
            <a:avLst/>
            <a:gdLst/>
            <a:ahLst/>
            <a:cxnLst/>
            <a:rect l="l" t="t" r="r" b="b"/>
            <a:pathLst>
              <a:path w="3986448" h="214272">
                <a:moveTo>
                  <a:pt x="0" y="0"/>
                </a:moveTo>
                <a:lnTo>
                  <a:pt x="3986447" y="0"/>
                </a:lnTo>
                <a:lnTo>
                  <a:pt x="3986447" y="214272"/>
                </a:lnTo>
                <a:lnTo>
                  <a:pt x="0" y="2142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1345782" y="1164074"/>
            <a:ext cx="5499642" cy="927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09"/>
              </a:lnSpc>
            </a:pPr>
            <a:r>
              <a:rPr lang="en-US" sz="5990" b="1">
                <a:solidFill>
                  <a:srgbClr val="E4A74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Requirements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589547" y="3869511"/>
            <a:ext cx="5805237" cy="320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>
                <a:solidFill>
                  <a:srgbClr val="E4A740"/>
                </a:solidFill>
                <a:latin typeface="Poppins Bold"/>
                <a:ea typeface="Poppins Bold"/>
                <a:cs typeface="Poppins Bold"/>
                <a:sym typeface="Poppins Bold"/>
              </a:rPr>
              <a:t>Backend Development: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.NET Framework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Framework (EF)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SQL Server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LINQ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.NET MVC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915150" y="3869511"/>
            <a:ext cx="5263816" cy="2676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>
                <a:solidFill>
                  <a:srgbClr val="E4A740"/>
                </a:solidFill>
                <a:latin typeface="Poppins Bold"/>
                <a:ea typeface="Poppins Bold"/>
                <a:cs typeface="Poppins Bold"/>
                <a:sym typeface="Poppins Bold"/>
              </a:rPr>
              <a:t>Frontend Development: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HTML5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CSS3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JavaScript (jQuery)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Bootstrap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2524874" y="3762375"/>
            <a:ext cx="5173579" cy="3743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E4A740"/>
                </a:solidFill>
                <a:latin typeface="Poppins Bold"/>
                <a:ea typeface="Poppins Bold"/>
                <a:cs typeface="Poppins Bold"/>
                <a:sym typeface="Poppins Bold"/>
              </a:rPr>
              <a:t>Tools: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Visual Studio Community: IDE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Git / GitHub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Visual Studio Code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SSMS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Trello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730889B-CCFE-5855-5D7C-88BCA5C83F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03DECBF4-EB9A-72F0-BA28-552972F82EB4}"/>
              </a:ext>
            </a:extLst>
          </p:cNvPr>
          <p:cNvSpPr/>
          <p:nvPr/>
        </p:nvSpPr>
        <p:spPr>
          <a:xfrm>
            <a:off x="15759550" y="231970"/>
            <a:ext cx="1788577" cy="1593460"/>
          </a:xfrm>
          <a:custGeom>
            <a:avLst/>
            <a:gdLst/>
            <a:ahLst/>
            <a:cxnLst/>
            <a:rect l="l" t="t" r="r" b="b"/>
            <a:pathLst>
              <a:path w="1788577" h="1593460">
                <a:moveTo>
                  <a:pt x="0" y="0"/>
                </a:moveTo>
                <a:lnTo>
                  <a:pt x="1788577" y="0"/>
                </a:lnTo>
                <a:lnTo>
                  <a:pt x="1788577" y="1593460"/>
                </a:lnTo>
                <a:lnTo>
                  <a:pt x="0" y="15934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DE7CCC32-B96F-1347-275C-A68C4E4F215E}"/>
              </a:ext>
            </a:extLst>
          </p:cNvPr>
          <p:cNvSpPr/>
          <p:nvPr/>
        </p:nvSpPr>
        <p:spPr>
          <a:xfrm>
            <a:off x="1315703" y="1611158"/>
            <a:ext cx="3986448" cy="214272"/>
          </a:xfrm>
          <a:custGeom>
            <a:avLst/>
            <a:gdLst/>
            <a:ahLst/>
            <a:cxnLst/>
            <a:rect l="l" t="t" r="r" b="b"/>
            <a:pathLst>
              <a:path w="3986448" h="214272">
                <a:moveTo>
                  <a:pt x="0" y="0"/>
                </a:moveTo>
                <a:lnTo>
                  <a:pt x="3986448" y="0"/>
                </a:lnTo>
                <a:lnTo>
                  <a:pt x="3986448" y="214272"/>
                </a:lnTo>
                <a:lnTo>
                  <a:pt x="0" y="2142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0C8E308D-665B-C0FD-0CA5-61D9815F65C6}"/>
              </a:ext>
            </a:extLst>
          </p:cNvPr>
          <p:cNvSpPr txBox="1"/>
          <p:nvPr/>
        </p:nvSpPr>
        <p:spPr>
          <a:xfrm>
            <a:off x="1315703" y="555354"/>
            <a:ext cx="12914103" cy="8594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09"/>
              </a:lnSpc>
            </a:pPr>
            <a:r>
              <a:rPr lang="en-US" sz="5990" b="1" dirty="0">
                <a:solidFill>
                  <a:srgbClr val="E4A74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Documentation (Admin View)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EF5575D-5431-134D-C3DC-F8A87B839D73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b="11846"/>
          <a:stretch/>
        </p:blipFill>
        <p:spPr>
          <a:xfrm>
            <a:off x="0" y="3232381"/>
            <a:ext cx="18288000" cy="7087722"/>
          </a:xfrm>
          <a:prstGeom prst="rect">
            <a:avLst/>
          </a:prstGeom>
        </p:spPr>
      </p:pic>
      <p:sp>
        <p:nvSpPr>
          <p:cNvPr id="8" name="TextBox 5">
            <a:extLst>
              <a:ext uri="{FF2B5EF4-FFF2-40B4-BE49-F238E27FC236}">
                <a16:creationId xmlns:a16="http://schemas.microsoft.com/office/drawing/2014/main" id="{F3C6BDA4-2E02-294B-8462-7D00546CDF4F}"/>
              </a:ext>
            </a:extLst>
          </p:cNvPr>
          <p:cNvSpPr txBox="1"/>
          <p:nvPr/>
        </p:nvSpPr>
        <p:spPr>
          <a:xfrm>
            <a:off x="1752600" y="2097455"/>
            <a:ext cx="12914103" cy="8167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09"/>
              </a:lnSpc>
            </a:pPr>
            <a:r>
              <a:rPr lang="en-US" sz="4400" b="1" dirty="0">
                <a:solidFill>
                  <a:srgbClr val="E4A74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Products:</a:t>
            </a:r>
          </a:p>
        </p:txBody>
      </p:sp>
    </p:spTree>
    <p:extLst>
      <p:ext uri="{BB962C8B-B14F-4D97-AF65-F5344CB8AC3E}">
        <p14:creationId xmlns:p14="http://schemas.microsoft.com/office/powerpoint/2010/main" val="35519827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759550" y="231970"/>
            <a:ext cx="1788577" cy="1593460"/>
          </a:xfrm>
          <a:custGeom>
            <a:avLst/>
            <a:gdLst/>
            <a:ahLst/>
            <a:cxnLst/>
            <a:rect l="l" t="t" r="r" b="b"/>
            <a:pathLst>
              <a:path w="1788577" h="1593460">
                <a:moveTo>
                  <a:pt x="0" y="0"/>
                </a:moveTo>
                <a:lnTo>
                  <a:pt x="1788577" y="0"/>
                </a:lnTo>
                <a:lnTo>
                  <a:pt x="1788577" y="1593460"/>
                </a:lnTo>
                <a:lnTo>
                  <a:pt x="0" y="15934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315703" y="1611158"/>
            <a:ext cx="3986448" cy="214272"/>
          </a:xfrm>
          <a:custGeom>
            <a:avLst/>
            <a:gdLst/>
            <a:ahLst/>
            <a:cxnLst/>
            <a:rect l="l" t="t" r="r" b="b"/>
            <a:pathLst>
              <a:path w="3986448" h="214272">
                <a:moveTo>
                  <a:pt x="0" y="0"/>
                </a:moveTo>
                <a:lnTo>
                  <a:pt x="3986448" y="0"/>
                </a:lnTo>
                <a:lnTo>
                  <a:pt x="3986448" y="214272"/>
                </a:lnTo>
                <a:lnTo>
                  <a:pt x="0" y="2142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1315703" y="555354"/>
            <a:ext cx="12914103" cy="8594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09"/>
              </a:lnSpc>
            </a:pPr>
            <a:r>
              <a:rPr lang="en-US" sz="5990" b="1" dirty="0">
                <a:solidFill>
                  <a:srgbClr val="E4A74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Documentation (Admin View)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96A6A71-B889-73E3-D499-BAA125DC19BC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2111" b="2388"/>
          <a:stretch/>
        </p:blipFill>
        <p:spPr>
          <a:xfrm>
            <a:off x="0" y="3390900"/>
            <a:ext cx="18288000" cy="6896100"/>
          </a:xfrm>
          <a:prstGeom prst="rect">
            <a:avLst/>
          </a:prstGeom>
        </p:spPr>
      </p:pic>
      <p:sp>
        <p:nvSpPr>
          <p:cNvPr id="10" name="TextBox 5">
            <a:extLst>
              <a:ext uri="{FF2B5EF4-FFF2-40B4-BE49-F238E27FC236}">
                <a16:creationId xmlns:a16="http://schemas.microsoft.com/office/drawing/2014/main" id="{53425A1E-6557-F112-1D72-6BFD253E6339}"/>
              </a:ext>
            </a:extLst>
          </p:cNvPr>
          <p:cNvSpPr txBox="1"/>
          <p:nvPr/>
        </p:nvSpPr>
        <p:spPr>
          <a:xfrm>
            <a:off x="1752600" y="2097455"/>
            <a:ext cx="12914103" cy="8167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09"/>
              </a:lnSpc>
            </a:pPr>
            <a:r>
              <a:rPr lang="en-US" sz="4400" b="1" dirty="0">
                <a:solidFill>
                  <a:srgbClr val="E4A74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orders: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65D7C31-8BF1-BF87-0A8E-EB58725D20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7192D87A-17AB-1376-E564-8EB66D037058}"/>
              </a:ext>
            </a:extLst>
          </p:cNvPr>
          <p:cNvSpPr/>
          <p:nvPr/>
        </p:nvSpPr>
        <p:spPr>
          <a:xfrm>
            <a:off x="15759550" y="231970"/>
            <a:ext cx="1788577" cy="1593460"/>
          </a:xfrm>
          <a:custGeom>
            <a:avLst/>
            <a:gdLst/>
            <a:ahLst/>
            <a:cxnLst/>
            <a:rect l="l" t="t" r="r" b="b"/>
            <a:pathLst>
              <a:path w="1788577" h="1593460">
                <a:moveTo>
                  <a:pt x="0" y="0"/>
                </a:moveTo>
                <a:lnTo>
                  <a:pt x="1788577" y="0"/>
                </a:lnTo>
                <a:lnTo>
                  <a:pt x="1788577" y="1593460"/>
                </a:lnTo>
                <a:lnTo>
                  <a:pt x="0" y="15934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BDD10F5E-A242-AE2E-3A03-9110F1F0F312}"/>
              </a:ext>
            </a:extLst>
          </p:cNvPr>
          <p:cNvSpPr/>
          <p:nvPr/>
        </p:nvSpPr>
        <p:spPr>
          <a:xfrm>
            <a:off x="1315703" y="1611158"/>
            <a:ext cx="3986448" cy="214272"/>
          </a:xfrm>
          <a:custGeom>
            <a:avLst/>
            <a:gdLst/>
            <a:ahLst/>
            <a:cxnLst/>
            <a:rect l="l" t="t" r="r" b="b"/>
            <a:pathLst>
              <a:path w="3986448" h="214272">
                <a:moveTo>
                  <a:pt x="0" y="0"/>
                </a:moveTo>
                <a:lnTo>
                  <a:pt x="3986448" y="0"/>
                </a:lnTo>
                <a:lnTo>
                  <a:pt x="3986448" y="214272"/>
                </a:lnTo>
                <a:lnTo>
                  <a:pt x="0" y="2142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88450B47-2CC2-C4EC-9E52-3C65B0C9CB49}"/>
              </a:ext>
            </a:extLst>
          </p:cNvPr>
          <p:cNvSpPr txBox="1"/>
          <p:nvPr/>
        </p:nvSpPr>
        <p:spPr>
          <a:xfrm>
            <a:off x="1315703" y="555354"/>
            <a:ext cx="12914103" cy="8594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09"/>
              </a:lnSpc>
            </a:pPr>
            <a:r>
              <a:rPr lang="en-US" sz="5990" b="1" dirty="0">
                <a:solidFill>
                  <a:srgbClr val="E4A74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Documentation (Admin View)</a:t>
            </a:r>
          </a:p>
        </p:txBody>
      </p:sp>
      <p:sp>
        <p:nvSpPr>
          <p:cNvPr id="10" name="TextBox 5">
            <a:extLst>
              <a:ext uri="{FF2B5EF4-FFF2-40B4-BE49-F238E27FC236}">
                <a16:creationId xmlns:a16="http://schemas.microsoft.com/office/drawing/2014/main" id="{DE00CFDD-F348-CC63-C65D-AF99B1438AEE}"/>
              </a:ext>
            </a:extLst>
          </p:cNvPr>
          <p:cNvSpPr txBox="1"/>
          <p:nvPr/>
        </p:nvSpPr>
        <p:spPr>
          <a:xfrm>
            <a:off x="1752600" y="2097455"/>
            <a:ext cx="12914103" cy="8167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09"/>
              </a:lnSpc>
            </a:pPr>
            <a:r>
              <a:rPr lang="en-US" sz="4400" b="1" dirty="0">
                <a:solidFill>
                  <a:srgbClr val="E4A74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Accounts: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63D815D-F259-792B-EEEF-EB6F743F71F6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2053"/>
          <a:stretch/>
        </p:blipFill>
        <p:spPr>
          <a:xfrm>
            <a:off x="0" y="3186242"/>
            <a:ext cx="18288000" cy="7100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241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474</Words>
  <Application>Microsoft Office PowerPoint</Application>
  <PresentationFormat>Custom</PresentationFormat>
  <Paragraphs>80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Arial</vt:lpstr>
      <vt:lpstr>Calibri</vt:lpstr>
      <vt:lpstr>Poppins Light</vt:lpstr>
      <vt:lpstr>Poppins Bold</vt:lpstr>
      <vt:lpstr>Canva Sans Bold</vt:lpstr>
      <vt:lpstr>Poppins Medium</vt:lpstr>
      <vt:lpstr>Poppins</vt:lpstr>
      <vt:lpstr>Poppins Semi-Bold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Order Management</dc:title>
  <cp:lastModifiedBy>Dolagy George Mansour Ghaly</cp:lastModifiedBy>
  <cp:revision>2</cp:revision>
  <dcterms:created xsi:type="dcterms:W3CDTF">2006-08-16T00:00:00Z</dcterms:created>
  <dcterms:modified xsi:type="dcterms:W3CDTF">2025-05-13T21:08:42Z</dcterms:modified>
  <dc:identifier>DAGnSHoGqCw</dc:identifier>
</cp:coreProperties>
</file>

<file path=docProps/thumbnail.jpeg>
</file>